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4406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4406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4406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4406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6400" y="1351279"/>
            <a:ext cx="6791198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4406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46194" y="2590927"/>
            <a:ext cx="4052570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4406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jp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jp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jp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30387" y="1097661"/>
            <a:ext cx="5558790" cy="720090"/>
            <a:chOff x="1530387" y="1097661"/>
            <a:chExt cx="5558790" cy="7200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3811" y="1110996"/>
              <a:ext cx="5545074" cy="7063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0387" y="1097661"/>
              <a:ext cx="5513972" cy="67437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7184517" y="1499742"/>
            <a:ext cx="596265" cy="124460"/>
            <a:chOff x="7184517" y="1499742"/>
            <a:chExt cx="596265" cy="1244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7852" y="1513301"/>
              <a:ext cx="582929" cy="11052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189089" y="1504314"/>
              <a:ext cx="543560" cy="70485"/>
            </a:xfrm>
            <a:custGeom>
              <a:avLst/>
              <a:gdLst/>
              <a:ahLst/>
              <a:cxnLst/>
              <a:rect l="l" t="t" r="r" b="b"/>
              <a:pathLst>
                <a:path w="543559" h="70484">
                  <a:moveTo>
                    <a:pt x="157606" y="0"/>
                  </a:moveTo>
                  <a:lnTo>
                    <a:pt x="117512" y="1125"/>
                  </a:lnTo>
                  <a:lnTo>
                    <a:pt x="70056" y="7246"/>
                  </a:lnTo>
                  <a:lnTo>
                    <a:pt x="32885" y="22373"/>
                  </a:lnTo>
                  <a:lnTo>
                    <a:pt x="5429" y="56389"/>
                  </a:lnTo>
                  <a:lnTo>
                    <a:pt x="0" y="70485"/>
                  </a:lnTo>
                  <a:lnTo>
                    <a:pt x="18260" y="67581"/>
                  </a:lnTo>
                  <a:lnTo>
                    <a:pt x="36067" y="65166"/>
                  </a:lnTo>
                  <a:lnTo>
                    <a:pt x="87375" y="60829"/>
                  </a:lnTo>
                  <a:lnTo>
                    <a:pt x="144525" y="59436"/>
                  </a:lnTo>
                  <a:lnTo>
                    <a:pt x="181262" y="59864"/>
                  </a:lnTo>
                  <a:lnTo>
                    <a:pt x="425624" y="67881"/>
                  </a:lnTo>
                  <a:lnTo>
                    <a:pt x="457243" y="68000"/>
                  </a:lnTo>
                  <a:lnTo>
                    <a:pt x="500070" y="63982"/>
                  </a:lnTo>
                  <a:lnTo>
                    <a:pt x="537336" y="40005"/>
                  </a:lnTo>
                  <a:lnTo>
                    <a:pt x="543051" y="16383"/>
                  </a:lnTo>
                  <a:lnTo>
                    <a:pt x="542797" y="9398"/>
                  </a:lnTo>
                  <a:lnTo>
                    <a:pt x="541527" y="508"/>
                  </a:lnTo>
                  <a:lnTo>
                    <a:pt x="502284" y="4190"/>
                  </a:lnTo>
                  <a:lnTo>
                    <a:pt x="474725" y="5207"/>
                  </a:lnTo>
                  <a:lnTo>
                    <a:pt x="377878" y="4905"/>
                  </a:lnTo>
                  <a:lnTo>
                    <a:pt x="195843" y="482"/>
                  </a:lnTo>
                  <a:lnTo>
                    <a:pt x="157606" y="0"/>
                  </a:lnTo>
                  <a:close/>
                </a:path>
              </a:pathLst>
            </a:custGeom>
            <a:solidFill>
              <a:srgbClr val="205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89089" y="1504314"/>
              <a:ext cx="543560" cy="70485"/>
            </a:xfrm>
            <a:custGeom>
              <a:avLst/>
              <a:gdLst/>
              <a:ahLst/>
              <a:cxnLst/>
              <a:rect l="l" t="t" r="r" b="b"/>
              <a:pathLst>
                <a:path w="543559" h="70484">
                  <a:moveTo>
                    <a:pt x="157606" y="0"/>
                  </a:moveTo>
                  <a:lnTo>
                    <a:pt x="168082" y="49"/>
                  </a:lnTo>
                  <a:lnTo>
                    <a:pt x="180832" y="206"/>
                  </a:lnTo>
                  <a:lnTo>
                    <a:pt x="195843" y="482"/>
                  </a:lnTo>
                  <a:lnTo>
                    <a:pt x="213105" y="888"/>
                  </a:lnTo>
                  <a:lnTo>
                    <a:pt x="231534" y="1293"/>
                  </a:lnTo>
                  <a:lnTo>
                    <a:pt x="250047" y="1746"/>
                  </a:lnTo>
                  <a:lnTo>
                    <a:pt x="268630" y="2246"/>
                  </a:lnTo>
                  <a:lnTo>
                    <a:pt x="287274" y="2794"/>
                  </a:lnTo>
                  <a:lnTo>
                    <a:pt x="305800" y="3321"/>
                  </a:lnTo>
                  <a:lnTo>
                    <a:pt x="359663" y="4572"/>
                  </a:lnTo>
                  <a:lnTo>
                    <a:pt x="418403" y="5286"/>
                  </a:lnTo>
                  <a:lnTo>
                    <a:pt x="440689" y="5334"/>
                  </a:lnTo>
                  <a:lnTo>
                    <a:pt x="451715" y="5332"/>
                  </a:lnTo>
                  <a:lnTo>
                    <a:pt x="460406" y="5318"/>
                  </a:lnTo>
                  <a:lnTo>
                    <a:pt x="466764" y="5280"/>
                  </a:lnTo>
                  <a:lnTo>
                    <a:pt x="470788" y="5207"/>
                  </a:lnTo>
                  <a:lnTo>
                    <a:pt x="474725" y="5207"/>
                  </a:lnTo>
                  <a:lnTo>
                    <a:pt x="480313" y="5080"/>
                  </a:lnTo>
                  <a:lnTo>
                    <a:pt x="487679" y="4825"/>
                  </a:lnTo>
                  <a:lnTo>
                    <a:pt x="495045" y="4572"/>
                  </a:lnTo>
                  <a:lnTo>
                    <a:pt x="541527" y="508"/>
                  </a:lnTo>
                  <a:lnTo>
                    <a:pt x="542797" y="9398"/>
                  </a:lnTo>
                  <a:lnTo>
                    <a:pt x="543051" y="16383"/>
                  </a:lnTo>
                  <a:lnTo>
                    <a:pt x="542289" y="21336"/>
                  </a:lnTo>
                  <a:lnTo>
                    <a:pt x="541654" y="26288"/>
                  </a:lnTo>
                  <a:lnTo>
                    <a:pt x="526922" y="51435"/>
                  </a:lnTo>
                  <a:lnTo>
                    <a:pt x="520826" y="56514"/>
                  </a:lnTo>
                  <a:lnTo>
                    <a:pt x="480567" y="66929"/>
                  </a:lnTo>
                  <a:lnTo>
                    <a:pt x="448309" y="68072"/>
                  </a:lnTo>
                  <a:lnTo>
                    <a:pt x="437116" y="68024"/>
                  </a:lnTo>
                  <a:lnTo>
                    <a:pt x="425624" y="67881"/>
                  </a:lnTo>
                  <a:lnTo>
                    <a:pt x="413823" y="67643"/>
                  </a:lnTo>
                  <a:lnTo>
                    <a:pt x="401700" y="67310"/>
                  </a:lnTo>
                  <a:lnTo>
                    <a:pt x="389366" y="67000"/>
                  </a:lnTo>
                  <a:lnTo>
                    <a:pt x="339028" y="65307"/>
                  </a:lnTo>
                  <a:lnTo>
                    <a:pt x="299719" y="63754"/>
                  </a:lnTo>
                  <a:lnTo>
                    <a:pt x="286384" y="63204"/>
                  </a:lnTo>
                  <a:lnTo>
                    <a:pt x="246379" y="61722"/>
                  </a:lnTo>
                  <a:lnTo>
                    <a:pt x="206964" y="60507"/>
                  </a:lnTo>
                  <a:lnTo>
                    <a:pt x="194055" y="60198"/>
                  </a:lnTo>
                  <a:lnTo>
                    <a:pt x="181262" y="59864"/>
                  </a:lnTo>
                  <a:lnTo>
                    <a:pt x="168767" y="59626"/>
                  </a:lnTo>
                  <a:lnTo>
                    <a:pt x="156533" y="59483"/>
                  </a:lnTo>
                  <a:lnTo>
                    <a:pt x="144525" y="59436"/>
                  </a:lnTo>
                  <a:lnTo>
                    <a:pt x="124523" y="59598"/>
                  </a:lnTo>
                  <a:lnTo>
                    <a:pt x="70230" y="61849"/>
                  </a:lnTo>
                  <a:lnTo>
                    <a:pt x="18260" y="67581"/>
                  </a:lnTo>
                  <a:lnTo>
                    <a:pt x="0" y="70485"/>
                  </a:lnTo>
                  <a:lnTo>
                    <a:pt x="5429" y="56389"/>
                  </a:lnTo>
                  <a:lnTo>
                    <a:pt x="32885" y="22373"/>
                  </a:lnTo>
                  <a:lnTo>
                    <a:pt x="70056" y="7246"/>
                  </a:lnTo>
                  <a:lnTo>
                    <a:pt x="117512" y="1125"/>
                  </a:lnTo>
                  <a:lnTo>
                    <a:pt x="143940" y="121"/>
                  </a:lnTo>
                  <a:lnTo>
                    <a:pt x="157606" y="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392933" y="2261107"/>
            <a:ext cx="4568190" cy="903605"/>
            <a:chOff x="2392933" y="2261107"/>
            <a:chExt cx="4568190" cy="90360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06395" y="2275331"/>
              <a:ext cx="4554474" cy="88925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92933" y="2261107"/>
              <a:ext cx="4523613" cy="858901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891535" y="3411728"/>
            <a:ext cx="3608070" cy="969010"/>
            <a:chOff x="2891535" y="3411728"/>
            <a:chExt cx="3608070" cy="96901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04743" y="3425952"/>
              <a:ext cx="3594354" cy="9547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91535" y="3411728"/>
              <a:ext cx="3563036" cy="92468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986788" y="4868417"/>
            <a:ext cx="53784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10" dirty="0">
                <a:solidFill>
                  <a:srgbClr val="244060"/>
                </a:solidFill>
                <a:latin typeface="Cambria"/>
                <a:cs typeface="Cambria"/>
              </a:rPr>
              <a:t>Виртуальная</a:t>
            </a:r>
            <a:r>
              <a:rPr sz="3600" spc="13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600" spc="260" dirty="0">
                <a:solidFill>
                  <a:srgbClr val="244060"/>
                </a:solidFill>
                <a:latin typeface="Cambria"/>
                <a:cs typeface="Cambria"/>
              </a:rPr>
              <a:t>выставка</a:t>
            </a:r>
            <a:endParaRPr sz="3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41494" y="438150"/>
            <a:ext cx="3253740" cy="449580"/>
            <a:chOff x="4841494" y="438150"/>
            <a:chExt cx="3253740" cy="449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0892" y="448043"/>
              <a:ext cx="3243834" cy="43968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1494" y="438150"/>
              <a:ext cx="3221355" cy="417575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520309" y="1011555"/>
            <a:ext cx="1821814" cy="513715"/>
            <a:chOff x="5520309" y="1011555"/>
            <a:chExt cx="1821814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30596" y="1021067"/>
              <a:ext cx="1811274" cy="5036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20309" y="1011555"/>
              <a:ext cx="1789811" cy="48158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90194" y="5902553"/>
            <a:ext cx="8007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Комарова,</a:t>
            </a:r>
            <a:r>
              <a:rPr sz="1600" spc="3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М.</a:t>
            </a:r>
            <a:r>
              <a:rPr sz="1600" spc="3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Знакомьтесь:</a:t>
            </a:r>
            <a:r>
              <a:rPr sz="1600" spc="3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40" dirty="0">
                <a:solidFill>
                  <a:srgbClr val="2C5055"/>
                </a:solidFill>
                <a:latin typeface="Cambria"/>
                <a:cs typeface="Cambria"/>
              </a:rPr>
              <a:t>любовь</a:t>
            </a:r>
            <a:r>
              <a:rPr sz="1600" spc="3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3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0" dirty="0">
                <a:solidFill>
                  <a:srgbClr val="2C5055"/>
                </a:solidFill>
                <a:latin typeface="Cambria"/>
                <a:cs typeface="Cambria"/>
              </a:rPr>
              <a:t>Марина</a:t>
            </a:r>
            <a:r>
              <a:rPr sz="1600" spc="3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Комарова.</a:t>
            </a:r>
            <a:r>
              <a:rPr sz="1600" spc="3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3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0" dirty="0">
                <a:solidFill>
                  <a:srgbClr val="2C5055"/>
                </a:solidFill>
                <a:latin typeface="Cambria"/>
                <a:cs typeface="Cambria"/>
              </a:rPr>
              <a:t>Москва</a:t>
            </a:r>
            <a:r>
              <a:rPr sz="1600" spc="3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3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45" dirty="0">
                <a:solidFill>
                  <a:srgbClr val="2C5055"/>
                </a:solidFill>
                <a:latin typeface="Cambria"/>
                <a:cs typeface="Cambria"/>
              </a:rPr>
              <a:t>Эксмо,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2019.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3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284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 с.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9125" y="2719832"/>
            <a:ext cx="389826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195" marR="15367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Если прекрасный незнакомец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спрашивает,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хотите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ли вы замуж,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отвечайте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утвердительно,</a:t>
            </a:r>
            <a:endParaRPr sz="1800">
              <a:latin typeface="Georgia"/>
              <a:cs typeface="Georgia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не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увиливайте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не острите, как это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сделала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я, а не то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рискуете провести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остаток жизни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счастливом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одиночестве.</a:t>
            </a:r>
            <a:endParaRPr sz="1800">
              <a:latin typeface="Georgia"/>
              <a:cs typeface="Georg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5279" y="428218"/>
            <a:ext cx="3477895" cy="5206365"/>
            <a:chOff x="335279" y="428218"/>
            <a:chExt cx="3477895" cy="520636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279" y="428218"/>
              <a:ext cx="3477767" cy="52059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7303" y="620267"/>
              <a:ext cx="3107435" cy="483565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549013" y="1686941"/>
            <a:ext cx="3761104" cy="560705"/>
            <a:chOff x="4549013" y="1686941"/>
            <a:chExt cx="3761104" cy="56070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56760" y="1694700"/>
              <a:ext cx="3752849" cy="55243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49013" y="1686941"/>
              <a:ext cx="3730879" cy="529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2705" y="767841"/>
            <a:ext cx="3640454" cy="452120"/>
            <a:chOff x="4632705" y="767841"/>
            <a:chExt cx="3640454" cy="452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2103" y="777252"/>
              <a:ext cx="3630929" cy="4427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2705" y="767841"/>
              <a:ext cx="3608578" cy="41973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42645" y="5902553"/>
            <a:ext cx="80600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Хелприн,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М.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Зимняя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сказка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5" dirty="0">
                <a:solidFill>
                  <a:srgbClr val="2C5055"/>
                </a:solidFill>
                <a:latin typeface="Cambria"/>
                <a:cs typeface="Cambria"/>
              </a:rPr>
              <a:t>Марк</a:t>
            </a:r>
            <a:r>
              <a:rPr sz="1600" spc="18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Хелприн.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Москва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40" dirty="0">
                <a:solidFill>
                  <a:srgbClr val="2C5055"/>
                </a:solidFill>
                <a:latin typeface="Cambria"/>
                <a:cs typeface="Cambria"/>
              </a:rPr>
              <a:t>Эксмо,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2014.</a:t>
            </a:r>
            <a:r>
              <a:rPr sz="1600" spc="18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0" dirty="0">
                <a:solidFill>
                  <a:srgbClr val="2C5055"/>
                </a:solidFill>
                <a:latin typeface="Cambria"/>
                <a:cs typeface="Cambria"/>
              </a:rPr>
              <a:t>683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«Зимняя</a:t>
            </a:r>
            <a:r>
              <a:rPr spc="25" dirty="0"/>
              <a:t> </a:t>
            </a:r>
            <a:r>
              <a:rPr dirty="0"/>
              <a:t>сказка»</a:t>
            </a:r>
            <a:r>
              <a:rPr spc="-15" dirty="0"/>
              <a:t> </a:t>
            </a:r>
            <a:r>
              <a:rPr dirty="0"/>
              <a:t>–</a:t>
            </a:r>
            <a:r>
              <a:rPr spc="-5" dirty="0"/>
              <a:t> это</a:t>
            </a:r>
            <a:r>
              <a:rPr spc="10" dirty="0"/>
              <a:t> </a:t>
            </a:r>
            <a:r>
              <a:rPr spc="-5" dirty="0"/>
              <a:t>краеугольный </a:t>
            </a:r>
            <a:r>
              <a:rPr spc="-420" dirty="0"/>
              <a:t> </a:t>
            </a:r>
            <a:r>
              <a:rPr spc="-5" dirty="0"/>
              <a:t>камень</a:t>
            </a:r>
            <a:r>
              <a:rPr dirty="0"/>
              <a:t> </a:t>
            </a:r>
            <a:r>
              <a:rPr spc="-5" dirty="0"/>
              <a:t>нью-йоркского</a:t>
            </a:r>
            <a:r>
              <a:rPr spc="-10" dirty="0"/>
              <a:t> </a:t>
            </a:r>
            <a:r>
              <a:rPr spc="-5" dirty="0"/>
              <a:t>магического </a:t>
            </a:r>
            <a:r>
              <a:rPr dirty="0"/>
              <a:t> реализма, </a:t>
            </a:r>
            <a:r>
              <a:rPr spc="-5" dirty="0"/>
              <a:t>это история любви, </a:t>
            </a:r>
            <a:r>
              <a:rPr dirty="0"/>
              <a:t> </a:t>
            </a:r>
            <a:r>
              <a:rPr spc="-5" dirty="0"/>
              <a:t>способной</a:t>
            </a:r>
            <a:r>
              <a:rPr spc="10" dirty="0"/>
              <a:t> </a:t>
            </a:r>
            <a:r>
              <a:rPr spc="-5" dirty="0"/>
              <a:t>повернуть</a:t>
            </a:r>
            <a:r>
              <a:rPr spc="5" dirty="0"/>
              <a:t> </a:t>
            </a:r>
            <a:r>
              <a:rPr spc="-5" dirty="0"/>
              <a:t>время вспять</a:t>
            </a:r>
          </a:p>
          <a:p>
            <a:pPr algn="ctr">
              <a:lnSpc>
                <a:spcPct val="100000"/>
              </a:lnSpc>
            </a:pPr>
            <a:r>
              <a:rPr dirty="0"/>
              <a:t>и</a:t>
            </a:r>
            <a:r>
              <a:rPr spc="-30" dirty="0"/>
              <a:t> </a:t>
            </a:r>
            <a:r>
              <a:rPr spc="-5" dirty="0"/>
              <a:t>воскресить</a:t>
            </a:r>
            <a:r>
              <a:rPr spc="-45" dirty="0"/>
              <a:t> </a:t>
            </a:r>
            <a:r>
              <a:rPr dirty="0"/>
              <a:t>мертвых.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15358" y="3962780"/>
            <a:ext cx="37141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Вы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увидите облачную</a:t>
            </a:r>
            <a:r>
              <a:rPr sz="1800" spc="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стену,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смешивающую времена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народы,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мифическое</a:t>
            </a:r>
            <a:r>
              <a:rPr sz="1800" spc="-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озеро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Кохирайс.</a:t>
            </a:r>
            <a:endParaRPr sz="1800">
              <a:latin typeface="Georgia"/>
              <a:cs typeface="Georg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3295" y="437387"/>
            <a:ext cx="3355975" cy="5070475"/>
            <a:chOff x="463295" y="437387"/>
            <a:chExt cx="3355975" cy="507047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295" y="437387"/>
              <a:ext cx="3355848" cy="50703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319" y="629411"/>
              <a:ext cx="2985516" cy="4700016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919345" y="1512442"/>
            <a:ext cx="3034030" cy="556895"/>
            <a:chOff x="4919345" y="1512442"/>
            <a:chExt cx="3034030" cy="55689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27092" y="1520964"/>
              <a:ext cx="1184910" cy="54786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9345" y="1512442"/>
              <a:ext cx="1163066" cy="5252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31052" y="1520964"/>
              <a:ext cx="1821942" cy="54786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21908" y="1512442"/>
              <a:ext cx="1800479" cy="5252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4541" y="1486281"/>
            <a:ext cx="689229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3200" spc="85" dirty="0">
                <a:solidFill>
                  <a:srgbClr val="244060"/>
                </a:solidFill>
                <a:latin typeface="Cambria"/>
                <a:cs typeface="Cambria"/>
              </a:rPr>
              <a:t>Когда,</a:t>
            </a:r>
            <a:r>
              <a:rPr sz="3200" spc="17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75" dirty="0">
                <a:solidFill>
                  <a:srgbClr val="244060"/>
                </a:solidFill>
                <a:latin typeface="Cambria"/>
                <a:cs typeface="Cambria"/>
              </a:rPr>
              <a:t>как</a:t>
            </a:r>
            <a:r>
              <a:rPr sz="3200" spc="16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25" dirty="0">
                <a:solidFill>
                  <a:srgbClr val="244060"/>
                </a:solidFill>
                <a:latin typeface="Cambria"/>
                <a:cs typeface="Cambria"/>
              </a:rPr>
              <a:t>ни</a:t>
            </a:r>
            <a:r>
              <a:rPr sz="3200" spc="17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60" dirty="0">
                <a:solidFill>
                  <a:srgbClr val="244060"/>
                </a:solidFill>
                <a:latin typeface="Cambria"/>
                <a:cs typeface="Cambria"/>
              </a:rPr>
              <a:t>зимой,</a:t>
            </a:r>
            <a:r>
              <a:rPr sz="3200" spc="17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50" dirty="0">
                <a:solidFill>
                  <a:srgbClr val="244060"/>
                </a:solidFill>
                <a:latin typeface="Cambria"/>
                <a:cs typeface="Cambria"/>
              </a:rPr>
              <a:t>прочитать </a:t>
            </a:r>
            <a:r>
              <a:rPr sz="3200" spc="15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15" dirty="0">
                <a:solidFill>
                  <a:srgbClr val="244060"/>
                </a:solidFill>
                <a:latin typeface="Cambria"/>
                <a:cs typeface="Cambria"/>
              </a:rPr>
              <a:t>все</a:t>
            </a:r>
            <a:r>
              <a:rPr sz="3200" spc="12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5" dirty="0">
                <a:solidFill>
                  <a:srgbClr val="244060"/>
                </a:solidFill>
                <a:latin typeface="Cambria"/>
                <a:cs typeface="Cambria"/>
              </a:rPr>
              <a:t>то,</a:t>
            </a:r>
            <a:r>
              <a:rPr sz="3200" spc="15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85" dirty="0">
                <a:solidFill>
                  <a:srgbClr val="244060"/>
                </a:solidFill>
                <a:latin typeface="Cambria"/>
                <a:cs typeface="Cambria"/>
              </a:rPr>
              <a:t>что</a:t>
            </a:r>
            <a:r>
              <a:rPr sz="3200" spc="12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29" dirty="0">
                <a:solidFill>
                  <a:srgbClr val="244060"/>
                </a:solidFill>
                <a:latin typeface="Cambria"/>
                <a:cs typeface="Cambria"/>
              </a:rPr>
              <a:t>запланировал</a:t>
            </a:r>
            <a:r>
              <a:rPr sz="3200" spc="16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20" dirty="0">
                <a:solidFill>
                  <a:srgbClr val="244060"/>
                </a:solidFill>
                <a:latin typeface="Cambria"/>
                <a:cs typeface="Cambria"/>
              </a:rPr>
              <a:t>жарким </a:t>
            </a:r>
            <a:r>
              <a:rPr sz="3200" spc="-69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80" dirty="0">
                <a:solidFill>
                  <a:srgbClr val="244060"/>
                </a:solidFill>
                <a:latin typeface="Cambria"/>
                <a:cs typeface="Cambria"/>
              </a:rPr>
              <a:t>летом,</a:t>
            </a:r>
            <a:r>
              <a:rPr sz="3200" spc="15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95" dirty="0">
                <a:solidFill>
                  <a:srgbClr val="244060"/>
                </a:solidFill>
                <a:latin typeface="Cambria"/>
                <a:cs typeface="Cambria"/>
              </a:rPr>
              <a:t>но</a:t>
            </a:r>
            <a:r>
              <a:rPr sz="3200" spc="17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25" dirty="0">
                <a:solidFill>
                  <a:srgbClr val="244060"/>
                </a:solidFill>
                <a:latin typeface="Cambria"/>
                <a:cs typeface="Cambria"/>
              </a:rPr>
              <a:t>так</a:t>
            </a:r>
            <a:r>
              <a:rPr sz="3200" spc="17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35" dirty="0">
                <a:solidFill>
                  <a:srgbClr val="244060"/>
                </a:solidFill>
                <a:latin typeface="Cambria"/>
                <a:cs typeface="Cambria"/>
              </a:rPr>
              <a:t>и</a:t>
            </a:r>
            <a:r>
              <a:rPr sz="3200" spc="170" dirty="0">
                <a:solidFill>
                  <a:srgbClr val="244060"/>
                </a:solidFill>
                <a:latin typeface="Cambria"/>
                <a:cs typeface="Cambria"/>
              </a:rPr>
              <a:t> не</a:t>
            </a:r>
            <a:r>
              <a:rPr sz="3200" spc="175" dirty="0">
                <a:solidFill>
                  <a:srgbClr val="244060"/>
                </a:solidFill>
                <a:latin typeface="Cambria"/>
                <a:cs typeface="Cambria"/>
              </a:rPr>
              <a:t> успел.</a:t>
            </a:r>
            <a:endParaRPr sz="3200">
              <a:latin typeface="Cambria"/>
              <a:cs typeface="Cambria"/>
            </a:endParaRPr>
          </a:p>
          <a:p>
            <a:pPr marL="238125" marR="231140" indent="635" algn="ctr">
              <a:lnSpc>
                <a:spcPct val="100000"/>
              </a:lnSpc>
            </a:pPr>
            <a:r>
              <a:rPr sz="3200" spc="160" dirty="0">
                <a:solidFill>
                  <a:srgbClr val="244060"/>
                </a:solidFill>
                <a:latin typeface="Cambria"/>
                <a:cs typeface="Cambria"/>
              </a:rPr>
              <a:t>Длинные, </a:t>
            </a:r>
            <a:r>
              <a:rPr sz="3200" spc="240" dirty="0">
                <a:solidFill>
                  <a:srgbClr val="244060"/>
                </a:solidFill>
                <a:latin typeface="Cambria"/>
                <a:cs typeface="Cambria"/>
              </a:rPr>
              <a:t>по </a:t>
            </a:r>
            <a:r>
              <a:rPr sz="3200" spc="-30" dirty="0">
                <a:solidFill>
                  <a:srgbClr val="244060"/>
                </a:solidFill>
                <a:latin typeface="Tahoma"/>
                <a:cs typeface="Tahoma"/>
              </a:rPr>
              <a:t>- </a:t>
            </a:r>
            <a:r>
              <a:rPr sz="3200" spc="220" dirty="0">
                <a:solidFill>
                  <a:srgbClr val="244060"/>
                </a:solidFill>
                <a:latin typeface="Cambria"/>
                <a:cs typeface="Cambria"/>
              </a:rPr>
              <a:t>уютному </a:t>
            </a:r>
            <a:r>
              <a:rPr sz="3200" spc="22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229" dirty="0">
                <a:solidFill>
                  <a:srgbClr val="244060"/>
                </a:solidFill>
                <a:latin typeface="Cambria"/>
                <a:cs typeface="Cambria"/>
              </a:rPr>
              <a:t>домашние</a:t>
            </a:r>
            <a:r>
              <a:rPr sz="3200" spc="13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95" dirty="0">
                <a:solidFill>
                  <a:srgbClr val="244060"/>
                </a:solidFill>
                <a:latin typeface="Cambria"/>
                <a:cs typeface="Cambria"/>
              </a:rPr>
              <a:t>вечера</a:t>
            </a:r>
            <a:r>
              <a:rPr sz="3200" spc="12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90" dirty="0">
                <a:solidFill>
                  <a:srgbClr val="244060"/>
                </a:solidFill>
                <a:latin typeface="Cambria"/>
                <a:cs typeface="Cambria"/>
              </a:rPr>
              <a:t>располагают </a:t>
            </a:r>
            <a:r>
              <a:rPr sz="3200" spc="-69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75" dirty="0">
                <a:solidFill>
                  <a:srgbClr val="244060"/>
                </a:solidFill>
                <a:latin typeface="Cambria"/>
                <a:cs typeface="Cambria"/>
              </a:rPr>
              <a:t>к</a:t>
            </a:r>
            <a:r>
              <a:rPr sz="3200" spc="15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80" dirty="0">
                <a:solidFill>
                  <a:srgbClr val="244060"/>
                </a:solidFill>
                <a:latin typeface="Cambria"/>
                <a:cs typeface="Cambria"/>
              </a:rPr>
              <a:t>этому</a:t>
            </a:r>
            <a:r>
              <a:rPr sz="3200" spc="135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75" dirty="0">
                <a:solidFill>
                  <a:srgbClr val="244060"/>
                </a:solidFill>
                <a:latin typeface="Cambria"/>
                <a:cs typeface="Cambria"/>
              </a:rPr>
              <a:t>как</a:t>
            </a:r>
            <a:r>
              <a:rPr sz="3200" spc="16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35" dirty="0">
                <a:solidFill>
                  <a:srgbClr val="244060"/>
                </a:solidFill>
                <a:latin typeface="Cambria"/>
                <a:cs typeface="Cambria"/>
              </a:rPr>
              <a:t>нельзя</a:t>
            </a:r>
            <a:r>
              <a:rPr sz="3200" spc="160" dirty="0">
                <a:solidFill>
                  <a:srgbClr val="244060"/>
                </a:solidFill>
                <a:latin typeface="Cambria"/>
                <a:cs typeface="Cambria"/>
              </a:rPr>
              <a:t> </a:t>
            </a:r>
            <a:r>
              <a:rPr sz="3200" spc="185" dirty="0">
                <a:solidFill>
                  <a:srgbClr val="244060"/>
                </a:solidFill>
                <a:latin typeface="Cambria"/>
                <a:cs typeface="Cambria"/>
              </a:rPr>
              <a:t>лучше.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0248" y="435863"/>
            <a:ext cx="3313429" cy="4979035"/>
            <a:chOff x="460248" y="435863"/>
            <a:chExt cx="3313429" cy="4979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0248" y="435863"/>
              <a:ext cx="3313176" cy="49789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272" y="627887"/>
              <a:ext cx="2942843" cy="460857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346321" y="726312"/>
            <a:ext cx="4050665" cy="443865"/>
            <a:chOff x="4346321" y="726312"/>
            <a:chExt cx="4050665" cy="44386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55592" y="736104"/>
              <a:ext cx="4040886" cy="43356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6321" y="726312"/>
              <a:ext cx="4018661" cy="41135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01116" y="5902553"/>
            <a:ext cx="76136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40" dirty="0">
                <a:solidFill>
                  <a:srgbClr val="2C5055"/>
                </a:solidFill>
                <a:latin typeface="Cambria"/>
                <a:cs typeface="Cambria"/>
              </a:rPr>
              <a:t>Джио,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225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5" dirty="0">
                <a:solidFill>
                  <a:srgbClr val="2C5055"/>
                </a:solidFill>
                <a:latin typeface="Cambria"/>
                <a:cs typeface="Cambria"/>
              </a:rPr>
              <a:t>Ежевичная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зима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Сара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40" dirty="0">
                <a:solidFill>
                  <a:srgbClr val="2C5055"/>
                </a:solidFill>
                <a:latin typeface="Cambria"/>
                <a:cs typeface="Cambria"/>
              </a:rPr>
              <a:t>Джио.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Москва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40" dirty="0">
                <a:solidFill>
                  <a:srgbClr val="2C5055"/>
                </a:solidFill>
                <a:latin typeface="Cambria"/>
                <a:cs typeface="Cambria"/>
              </a:rPr>
              <a:t>Эксмо,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2020.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0" dirty="0">
                <a:solidFill>
                  <a:srgbClr val="2C5055"/>
                </a:solidFill>
                <a:latin typeface="Cambria"/>
                <a:cs typeface="Cambria"/>
              </a:rPr>
              <a:t>384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094479" y="2496058"/>
            <a:ext cx="45548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eorgia"/>
                <a:cs typeface="Georgia"/>
              </a:rPr>
              <a:t>Две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главные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героини,</a:t>
            </a:r>
            <a:endParaRPr sz="1800">
              <a:latin typeface="Georgia"/>
              <a:cs typeface="Georgia"/>
            </a:endParaRPr>
          </a:p>
          <a:p>
            <a:pPr marL="12700" marR="5080" indent="-1270" algn="ctr">
              <a:lnSpc>
                <a:spcPct val="100000"/>
              </a:lnSpc>
            </a:pPr>
            <a:r>
              <a:rPr sz="1800" dirty="0">
                <a:latin typeface="Georgia"/>
                <a:cs typeface="Georgia"/>
              </a:rPr>
              <a:t>две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параллельные</a:t>
            </a:r>
            <a:r>
              <a:rPr sz="1800" spc="2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истории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двух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женщин, 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потерявших</a:t>
            </a:r>
            <a:r>
              <a:rPr sz="1800" spc="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своих</a:t>
            </a:r>
            <a:r>
              <a:rPr sz="1800" spc="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сыновей,</a:t>
            </a:r>
            <a:r>
              <a:rPr sz="1800" spc="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рассказанные </a:t>
            </a:r>
            <a:r>
              <a:rPr sz="1800" spc="-42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каждой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от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первого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лица.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21555" y="3593719"/>
            <a:ext cx="4100829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Обе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живут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Сиэтле,</a:t>
            </a:r>
            <a:endParaRPr sz="1800">
              <a:latin typeface="Georgia"/>
              <a:cs typeface="Georgia"/>
            </a:endParaRPr>
          </a:p>
          <a:p>
            <a:pPr marL="190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Вера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-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1933</a:t>
            </a:r>
            <a:r>
              <a:rPr sz="1800" spc="-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году,</a:t>
            </a:r>
            <a:endParaRPr sz="1800">
              <a:latin typeface="Georgia"/>
              <a:cs typeface="Georgia"/>
            </a:endParaRPr>
          </a:p>
          <a:p>
            <a:pPr marL="2540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Клэр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Олдридж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-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2010.</a:t>
            </a:r>
            <a:endParaRPr sz="180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Их судьбы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переплетены друг с другом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самым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неожиданным</a:t>
            </a:r>
            <a:r>
              <a:rPr sz="1800" spc="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образом.</a:t>
            </a:r>
            <a:endParaRPr sz="1800">
              <a:latin typeface="Georgia"/>
              <a:cs typeface="Georg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295391" y="1373124"/>
            <a:ext cx="2294890" cy="563245"/>
            <a:chOff x="5295391" y="1373124"/>
            <a:chExt cx="2294890" cy="56324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3519" y="1382268"/>
              <a:ext cx="1006601" cy="5539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95391" y="1373124"/>
              <a:ext cx="985266" cy="53213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21551" y="1388376"/>
              <a:ext cx="1268729" cy="5250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12407" y="1379982"/>
              <a:ext cx="1246759" cy="5022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79646" y="572008"/>
            <a:ext cx="4422140" cy="562610"/>
            <a:chOff x="4279646" y="572008"/>
            <a:chExt cx="4422140" cy="5626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8536" y="580644"/>
              <a:ext cx="4412742" cy="5539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9646" y="572008"/>
              <a:ext cx="4390898" cy="53213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63871" y="2054733"/>
            <a:ext cx="39179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 marR="5080" indent="-6731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eorgia"/>
                <a:cs typeface="Georgia"/>
              </a:rPr>
              <a:t>1947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год.</a:t>
            </a:r>
            <a:r>
              <a:rPr sz="1800" spc="-5" dirty="0">
                <a:latin typeface="Georgia"/>
                <a:cs typeface="Georgia"/>
              </a:rPr>
              <a:t> Послевоенный</a:t>
            </a:r>
            <a:r>
              <a:rPr sz="1800" spc="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Амстердам. </a:t>
            </a:r>
            <a:r>
              <a:rPr sz="1800" spc="-42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Десятилетний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Томас </a:t>
            </a:r>
            <a:r>
              <a:rPr sz="1800" spc="-5" dirty="0">
                <a:latin typeface="Georgia"/>
                <a:cs typeface="Georgia"/>
              </a:rPr>
              <a:t>живет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вдвоем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0194" y="2603753"/>
            <a:ext cx="8151495" cy="3811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8885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с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отцом-мечтателем,</a:t>
            </a:r>
            <a:r>
              <a:rPr sz="1800" spc="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который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переходит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с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одной</a:t>
            </a:r>
            <a:r>
              <a:rPr sz="1800" spc="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работы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на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другую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никак</a:t>
            </a:r>
            <a:endParaRPr sz="1800">
              <a:latin typeface="Georgia"/>
              <a:cs typeface="Georgia"/>
            </a:endParaRPr>
          </a:p>
          <a:p>
            <a:pPr marL="3710940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не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может смириться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со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смертью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матери</a:t>
            </a:r>
            <a:endParaRPr sz="1800">
              <a:latin typeface="Georgia"/>
              <a:cs typeface="Georgia"/>
            </a:endParaRPr>
          </a:p>
          <a:p>
            <a:pPr marL="3712210" algn="ctr">
              <a:lnSpc>
                <a:spcPct val="100000"/>
              </a:lnSpc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мальчика.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У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каждого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этом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городе</a:t>
            </a:r>
            <a:endParaRPr sz="1800">
              <a:latin typeface="Georgia"/>
              <a:cs typeface="Georgia"/>
            </a:endParaRPr>
          </a:p>
          <a:p>
            <a:pPr marL="371284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это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время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по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такой</a:t>
            </a:r>
            <a:r>
              <a:rPr sz="1800" spc="-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истории.</a:t>
            </a:r>
            <a:endParaRPr sz="1800">
              <a:latin typeface="Georgia"/>
              <a:cs typeface="Georgia"/>
            </a:endParaRPr>
          </a:p>
          <a:p>
            <a:pPr marL="4081779" marR="35623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Что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их отогревает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- так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это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друзья,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мечты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разговоры.</a:t>
            </a:r>
            <a:endParaRPr sz="1800">
              <a:latin typeface="Georgia"/>
              <a:cs typeface="Georgia"/>
            </a:endParaRPr>
          </a:p>
          <a:p>
            <a:pPr marL="4064000" marR="342265" indent="1270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Вместе с Томасом и его друзьями 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мы радуемся каждому лучу 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солнца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их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жизни.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600" spc="60" dirty="0">
                <a:solidFill>
                  <a:srgbClr val="2C5055"/>
                </a:solidFill>
                <a:latin typeface="Cambria"/>
                <a:cs typeface="Cambria"/>
              </a:rPr>
              <a:t>Гестел,</a:t>
            </a:r>
            <a:r>
              <a:rPr sz="1600" spc="14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П.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Зима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,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75" dirty="0">
                <a:solidFill>
                  <a:srgbClr val="2C5055"/>
                </a:solidFill>
                <a:latin typeface="Cambria"/>
                <a:cs typeface="Cambria"/>
              </a:rPr>
              <a:t>когда</a:t>
            </a:r>
            <a:r>
              <a:rPr sz="1600" spc="18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0" dirty="0">
                <a:solidFill>
                  <a:srgbClr val="2C5055"/>
                </a:solidFill>
                <a:latin typeface="Cambria"/>
                <a:cs typeface="Cambria"/>
              </a:rPr>
              <a:t>я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0" dirty="0">
                <a:solidFill>
                  <a:srgbClr val="2C5055"/>
                </a:solidFill>
                <a:latin typeface="Cambria"/>
                <a:cs typeface="Cambria"/>
              </a:rPr>
              <a:t>вырос</a:t>
            </a:r>
            <a:r>
              <a:rPr sz="1600" spc="18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Петер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ван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60" dirty="0">
                <a:solidFill>
                  <a:srgbClr val="2C5055"/>
                </a:solidFill>
                <a:latin typeface="Cambria"/>
                <a:cs typeface="Cambria"/>
              </a:rPr>
              <a:t>Гестел.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Москва:</a:t>
            </a:r>
            <a:r>
              <a:rPr sz="1600" spc="204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5" dirty="0">
                <a:solidFill>
                  <a:srgbClr val="2C5055"/>
                </a:solidFill>
                <a:latin typeface="Cambria"/>
                <a:cs typeface="Cambria"/>
              </a:rPr>
              <a:t>Самокат,</a:t>
            </a:r>
            <a:r>
              <a:rPr sz="1600" spc="19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2014.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344</a:t>
            </a:r>
            <a:r>
              <a:rPr sz="1600" spc="13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02336" y="428256"/>
            <a:ext cx="3587750" cy="5195570"/>
            <a:chOff x="402336" y="428256"/>
            <a:chExt cx="3587750" cy="519557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6" y="428256"/>
              <a:ext cx="3587496" cy="51953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60" y="620268"/>
              <a:ext cx="3217164" cy="482498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756277" y="1279397"/>
            <a:ext cx="1368425" cy="554990"/>
            <a:chOff x="4756277" y="1279397"/>
            <a:chExt cx="1368425" cy="55499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64024" y="1287779"/>
              <a:ext cx="1360170" cy="5463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6277" y="1279397"/>
              <a:ext cx="1337183" cy="524001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173342" y="1408049"/>
            <a:ext cx="758825" cy="281305"/>
            <a:chOff x="6173342" y="1408049"/>
            <a:chExt cx="758825" cy="28130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81343" y="1415808"/>
              <a:ext cx="750570" cy="2735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3342" y="1408049"/>
              <a:ext cx="728218" cy="250317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6999731" y="1279016"/>
            <a:ext cx="1404620" cy="412115"/>
            <a:chOff x="6999731" y="1279016"/>
            <a:chExt cx="1404620" cy="412115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08875" y="1287767"/>
              <a:ext cx="1395222" cy="40311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99731" y="1279016"/>
              <a:ext cx="1373886" cy="3817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8808" y="467613"/>
            <a:ext cx="4615815" cy="604520"/>
            <a:chOff x="4178808" y="467613"/>
            <a:chExt cx="461581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7952" y="477011"/>
              <a:ext cx="4606290" cy="5951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8808" y="467613"/>
              <a:ext cx="4583938" cy="57340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08678" y="2057780"/>
            <a:ext cx="39255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eorgia"/>
                <a:cs typeface="Georgia"/>
              </a:rPr>
              <a:t>Уютная</a:t>
            </a:r>
            <a:r>
              <a:rPr sz="1800" spc="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книга, рассказывающая</a:t>
            </a:r>
            <a:endParaRPr sz="180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dirty="0">
                <a:latin typeface="Georgia"/>
                <a:cs typeface="Georgia"/>
              </a:rPr>
              <a:t>о </a:t>
            </a:r>
            <a:r>
              <a:rPr sz="1800" spc="-5" dirty="0">
                <a:latin typeface="Georgia"/>
                <a:cs typeface="Georgia"/>
              </a:rPr>
              <a:t>девушке Джози, которая, стремясь </a:t>
            </a:r>
            <a:r>
              <a:rPr sz="1800" spc="-42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"искупить"</a:t>
            </a:r>
            <a:r>
              <a:rPr sz="1800" spc="-3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свои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детские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шалости,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6887" y="2880436"/>
            <a:ext cx="8006080" cy="3566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3604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плюнула</a:t>
            </a:r>
            <a:r>
              <a:rPr sz="1800" spc="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на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свою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жизнь</a:t>
            </a:r>
            <a:endParaRPr sz="1800">
              <a:latin typeface="Georgia"/>
              <a:cs typeface="Georgia"/>
            </a:endParaRPr>
          </a:p>
          <a:p>
            <a:pPr marL="3993515" marR="542290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всецело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посвятила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себя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заботе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о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мамаше-тиранше.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Так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бы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все</a:t>
            </a:r>
            <a:endParaRPr sz="1800">
              <a:latin typeface="Georgia"/>
              <a:cs typeface="Georgia"/>
            </a:endParaRPr>
          </a:p>
          <a:p>
            <a:pPr marL="3821429" marR="367030" indent="-317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продолжалось,</a:t>
            </a:r>
            <a:r>
              <a:rPr sz="1800" spc="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если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бы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однажды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утром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 ее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шкафу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не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обнаружилась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некая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Делла Ли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Баркер,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развеселая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особа, которая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наотрез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отказалась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выходить, пока не поможет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Джози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в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ее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личной жизни.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600" spc="40" dirty="0">
                <a:solidFill>
                  <a:srgbClr val="2C5055"/>
                </a:solidFill>
                <a:latin typeface="Cambria"/>
                <a:cs typeface="Cambria"/>
              </a:rPr>
              <a:t>Аллен,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220" dirty="0">
                <a:solidFill>
                  <a:srgbClr val="2C5055"/>
                </a:solidFill>
                <a:latin typeface="Cambria"/>
                <a:cs typeface="Cambria"/>
              </a:rPr>
              <a:t>С.Э.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Сахарная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65" dirty="0">
                <a:solidFill>
                  <a:srgbClr val="2C5055"/>
                </a:solidFill>
                <a:latin typeface="Cambria"/>
                <a:cs typeface="Cambria"/>
              </a:rPr>
              <a:t>королева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Сара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Эдисон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40" dirty="0">
                <a:solidFill>
                  <a:srgbClr val="2C5055"/>
                </a:solidFill>
                <a:latin typeface="Cambria"/>
                <a:cs typeface="Cambria"/>
              </a:rPr>
              <a:t>Аллен.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Москва:</a:t>
            </a:r>
            <a:r>
              <a:rPr sz="1600" spc="21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40" dirty="0">
                <a:solidFill>
                  <a:srgbClr val="2C5055"/>
                </a:solidFill>
                <a:latin typeface="Cambria"/>
                <a:cs typeface="Cambria"/>
              </a:rPr>
              <a:t>Эксмо,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2010.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2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0" dirty="0">
                <a:solidFill>
                  <a:srgbClr val="2C5055"/>
                </a:solidFill>
                <a:latin typeface="Cambria"/>
                <a:cs typeface="Cambria"/>
              </a:rPr>
              <a:t>384</a:t>
            </a:r>
            <a:r>
              <a:rPr sz="1600" spc="13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6427" y="390118"/>
            <a:ext cx="3607435" cy="5344795"/>
            <a:chOff x="376427" y="390118"/>
            <a:chExt cx="3607435" cy="53447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427" y="390118"/>
              <a:ext cx="3607308" cy="53446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8451" y="582168"/>
              <a:ext cx="3236976" cy="4974336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537964" y="1153794"/>
            <a:ext cx="3910329" cy="563245"/>
            <a:chOff x="4537964" y="1153794"/>
            <a:chExt cx="3910329" cy="56324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6092" y="1162811"/>
              <a:ext cx="3902202" cy="5539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37964" y="1153794"/>
              <a:ext cx="3880104" cy="5321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28134" y="471805"/>
            <a:ext cx="3832860" cy="451484"/>
            <a:chOff x="4628134" y="471805"/>
            <a:chExt cx="3832860" cy="4514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7532" y="481584"/>
              <a:ext cx="3822954" cy="4411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8134" y="471805"/>
              <a:ext cx="3800602" cy="41948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97451" y="2443353"/>
            <a:ext cx="416115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eorgia"/>
                <a:cs typeface="Georgia"/>
              </a:rPr>
              <a:t>Печальная</a:t>
            </a:r>
            <a:r>
              <a:rPr sz="1800" spc="-2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и</a:t>
            </a:r>
            <a:r>
              <a:rPr sz="1800" spc="-3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радостная,</a:t>
            </a:r>
            <a:endParaRPr sz="1800">
              <a:latin typeface="Georgia"/>
              <a:cs typeface="Georgia"/>
            </a:endParaRPr>
          </a:p>
          <a:p>
            <a:pPr marL="12065" marR="5080" indent="-3175" algn="ctr">
              <a:lnSpc>
                <a:spcPct val="100000"/>
              </a:lnSpc>
            </a:pPr>
            <a:r>
              <a:rPr sz="1800" dirty="0">
                <a:latin typeface="Georgia"/>
                <a:cs typeface="Georgia"/>
              </a:rPr>
              <a:t>как </a:t>
            </a:r>
            <a:r>
              <a:rPr sz="1800" spc="-5" dirty="0">
                <a:latin typeface="Georgia"/>
                <a:cs typeface="Georgia"/>
              </a:rPr>
              <a:t>само Рождество, история </a:t>
            </a:r>
            <a:r>
              <a:rPr sz="1800" dirty="0">
                <a:latin typeface="Georgia"/>
                <a:cs typeface="Georgia"/>
              </a:rPr>
              <a:t>о </a:t>
            </a:r>
            <a:r>
              <a:rPr sz="1800" spc="-5" dirty="0">
                <a:latin typeface="Georgia"/>
                <a:cs typeface="Georgia"/>
              </a:rPr>
              <a:t>людях, 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которые всю жизнь искали друг </a:t>
            </a:r>
            <a:r>
              <a:rPr sz="1800" dirty="0">
                <a:latin typeface="Georgia"/>
                <a:cs typeface="Georgia"/>
              </a:rPr>
              <a:t>друга, </a:t>
            </a:r>
            <a:r>
              <a:rPr sz="1800" spc="-4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бродили в</a:t>
            </a:r>
            <a:r>
              <a:rPr sz="1800" spc="-5" dirty="0">
                <a:latin typeface="Georgia"/>
                <a:cs typeface="Georgia"/>
              </a:rPr>
              <a:t> потемках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0194" y="3541014"/>
            <a:ext cx="8051800" cy="2874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24375" marR="59372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рождественским вечером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все-таки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нашли.</a:t>
            </a:r>
            <a:endParaRPr sz="1800">
              <a:latin typeface="Georgia"/>
              <a:cs typeface="Georgia"/>
            </a:endParaRPr>
          </a:p>
          <a:p>
            <a:pPr marL="4062729" marR="132715" indent="63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Но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прежде им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пришлось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пройти 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через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испытания,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боль,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разлуку,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непонимание. 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только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тогда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они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поняли,</a:t>
            </a:r>
            <a:r>
              <a:rPr sz="1800" spc="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что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главное</a:t>
            </a:r>
            <a:r>
              <a:rPr sz="1800" spc="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-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это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любить</a:t>
            </a:r>
            <a:endParaRPr sz="1800">
              <a:latin typeface="Georgia"/>
              <a:cs typeface="Georgia"/>
            </a:endParaRPr>
          </a:p>
          <a:p>
            <a:pPr marL="3978275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друг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друга.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Просто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любить.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600" spc="145" dirty="0">
                <a:solidFill>
                  <a:srgbClr val="2C5055"/>
                </a:solidFill>
                <a:latin typeface="Cambria"/>
                <a:cs typeface="Cambria"/>
              </a:rPr>
              <a:t>Бек,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0" dirty="0">
                <a:solidFill>
                  <a:srgbClr val="2C5055"/>
                </a:solidFill>
                <a:latin typeface="Cambria"/>
                <a:cs typeface="Cambria"/>
              </a:rPr>
              <a:t>Г.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35" dirty="0">
                <a:solidFill>
                  <a:srgbClr val="2C5055"/>
                </a:solidFill>
                <a:latin typeface="Cambria"/>
                <a:cs typeface="Cambria"/>
              </a:rPr>
              <a:t>Снежный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45" dirty="0">
                <a:solidFill>
                  <a:srgbClr val="2C5055"/>
                </a:solidFill>
                <a:latin typeface="Cambria"/>
                <a:cs typeface="Cambria"/>
              </a:rPr>
              <a:t>ангел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 </a:t>
            </a:r>
            <a:r>
              <a:rPr sz="1600" spc="45" dirty="0">
                <a:solidFill>
                  <a:srgbClr val="2C5055"/>
                </a:solidFill>
                <a:latin typeface="Cambria"/>
                <a:cs typeface="Cambria"/>
              </a:rPr>
              <a:t>Гленн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45" dirty="0">
                <a:solidFill>
                  <a:srgbClr val="2C5055"/>
                </a:solidFill>
                <a:latin typeface="Cambria"/>
                <a:cs typeface="Cambria"/>
              </a:rPr>
              <a:t>Бек,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55" dirty="0">
                <a:solidFill>
                  <a:srgbClr val="2C5055"/>
                </a:solidFill>
                <a:latin typeface="Cambria"/>
                <a:cs typeface="Cambria"/>
              </a:rPr>
              <a:t>Николь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Баарт.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Москва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Phantom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Press,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2013.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286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 с.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9475" y="443521"/>
            <a:ext cx="3615054" cy="5157470"/>
            <a:chOff x="379475" y="443521"/>
            <a:chExt cx="3615054" cy="515747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475" y="443521"/>
              <a:ext cx="3614928" cy="51572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499" y="635507"/>
              <a:ext cx="3244596" cy="478688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5484114" y="1124585"/>
            <a:ext cx="1999614" cy="462915"/>
            <a:chOff x="5484114" y="1124585"/>
            <a:chExt cx="1999614" cy="46291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2496" y="1132332"/>
              <a:ext cx="1991105" cy="45491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84114" y="1124585"/>
              <a:ext cx="1969515" cy="43307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083302" y="1759204"/>
            <a:ext cx="1454150" cy="398145"/>
            <a:chOff x="5083302" y="1759204"/>
            <a:chExt cx="1454150" cy="39814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91684" y="1766316"/>
              <a:ext cx="1445514" cy="3909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83302" y="1759204"/>
              <a:ext cx="1423670" cy="367411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6609715" y="1760092"/>
            <a:ext cx="1306830" cy="532765"/>
            <a:chOff x="6609715" y="1760092"/>
            <a:chExt cx="1306830" cy="532765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17208" y="1767852"/>
              <a:ext cx="1299209" cy="5250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09715" y="1760092"/>
              <a:ext cx="1277112" cy="5033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89805" y="505713"/>
            <a:ext cx="4523105" cy="420370"/>
            <a:chOff x="4289805" y="505713"/>
            <a:chExt cx="4523105" cy="4203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7679" y="513575"/>
              <a:ext cx="4514850" cy="4122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9805" y="505713"/>
              <a:ext cx="4491482" cy="38950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90194" y="5902553"/>
            <a:ext cx="81140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35" dirty="0">
                <a:solidFill>
                  <a:srgbClr val="2C5055"/>
                </a:solidFill>
                <a:latin typeface="Cambria"/>
                <a:cs typeface="Cambria"/>
              </a:rPr>
              <a:t>Джонс,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Ш.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Остаемся</a:t>
            </a:r>
            <a:r>
              <a:rPr sz="1600" spc="19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70" dirty="0">
                <a:solidFill>
                  <a:srgbClr val="2C5055"/>
                </a:solidFill>
                <a:latin typeface="Cambria"/>
                <a:cs typeface="Cambria"/>
              </a:rPr>
              <a:t>зимовать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Шейн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35" dirty="0">
                <a:solidFill>
                  <a:srgbClr val="2C5055"/>
                </a:solidFill>
                <a:latin typeface="Cambria"/>
                <a:cs typeface="Cambria"/>
              </a:rPr>
              <a:t>Джонс.</a:t>
            </a:r>
            <a:r>
              <a:rPr sz="1600" spc="19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Москва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АСТ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60" dirty="0">
                <a:solidFill>
                  <a:srgbClr val="2C5055"/>
                </a:solidFill>
                <a:latin typeface="Cambria"/>
                <a:cs typeface="Cambria"/>
              </a:rPr>
              <a:t>Астрель,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2012.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3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157</a:t>
            </a:r>
            <a:r>
              <a:rPr sz="1600" spc="12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15103" y="2374468"/>
            <a:ext cx="392874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eorgia"/>
                <a:cs typeface="Georgia"/>
              </a:rPr>
              <a:t>Странная</a:t>
            </a:r>
            <a:r>
              <a:rPr sz="1800" dirty="0">
                <a:latin typeface="Georgia"/>
                <a:cs typeface="Georgia"/>
              </a:rPr>
              <a:t> и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притягательная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история</a:t>
            </a:r>
            <a:endParaRPr sz="1800">
              <a:latin typeface="Georgia"/>
              <a:cs typeface="Georgia"/>
            </a:endParaRPr>
          </a:p>
          <a:p>
            <a:pPr marL="29209" marR="17780" indent="8953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Georgia"/>
                <a:cs typeface="Georgia"/>
              </a:rPr>
              <a:t>о Феврале, </a:t>
            </a:r>
            <a:r>
              <a:rPr sz="1800" spc="-5" dirty="0">
                <a:latin typeface="Georgia"/>
                <a:cs typeface="Georgia"/>
              </a:rPr>
              <a:t>который </a:t>
            </a:r>
            <a:r>
              <a:rPr sz="1800" dirty="0">
                <a:latin typeface="Georgia"/>
                <a:cs typeface="Georgia"/>
              </a:rPr>
              <a:t>продолжается </a:t>
            </a:r>
            <a:r>
              <a:rPr sz="1800" spc="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более</a:t>
            </a:r>
            <a:r>
              <a:rPr sz="1800" spc="-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900</a:t>
            </a:r>
            <a:r>
              <a:rPr sz="1800" spc="-3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дней. Когда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он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наступает, </a:t>
            </a:r>
            <a:r>
              <a:rPr sz="1800" spc="-4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о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весне,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лете,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осени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остается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только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87088" y="3472433"/>
            <a:ext cx="41846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вспоминать.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С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тоской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грустью.</a:t>
            </a:r>
            <a:endParaRPr sz="18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А</a:t>
            </a:r>
            <a:r>
              <a:rPr sz="1800" spc="-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грусть</a:t>
            </a:r>
            <a:r>
              <a:rPr sz="1800" spc="-3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Февраля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всеобъемлюща</a:t>
            </a:r>
            <a:endParaRPr sz="1800">
              <a:latin typeface="Georgia"/>
              <a:cs typeface="Georgia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губительна. Он, кажется,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душит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саму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жизнь. Какой выход?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Идти</a:t>
            </a:r>
            <a:r>
              <a:rPr sz="1800" spc="-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на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Февраля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войной!</a:t>
            </a:r>
            <a:endParaRPr sz="1800">
              <a:latin typeface="Georgia"/>
              <a:cs typeface="Georg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9100" y="449592"/>
            <a:ext cx="3596640" cy="5355590"/>
            <a:chOff x="419100" y="449592"/>
            <a:chExt cx="3596640" cy="535559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00" y="449592"/>
              <a:ext cx="3596640" cy="53553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123" y="641604"/>
              <a:ext cx="3226307" cy="498500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265165" y="1379982"/>
            <a:ext cx="2680335" cy="533400"/>
            <a:chOff x="5265165" y="1379982"/>
            <a:chExt cx="2680335" cy="53340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4563" y="1388376"/>
              <a:ext cx="2670810" cy="5250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65165" y="1379982"/>
              <a:ext cx="2649601" cy="5022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93134" y="599312"/>
            <a:ext cx="4850130" cy="668020"/>
            <a:chOff x="3993134" y="599312"/>
            <a:chExt cx="4850130" cy="6680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02024" y="609599"/>
              <a:ext cx="4840985" cy="65760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3134" y="599312"/>
              <a:ext cx="4818634" cy="63550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45304" y="2374468"/>
            <a:ext cx="426720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eorgia"/>
                <a:cs typeface="Georgia"/>
              </a:rPr>
              <a:t>Существует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ли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любовь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с</a:t>
            </a:r>
            <a:r>
              <a:rPr sz="1800" spc="-5" dirty="0">
                <a:latin typeface="Georgia"/>
                <a:cs typeface="Georgia"/>
              </a:rPr>
              <a:t> первого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Georgia"/>
                <a:cs typeface="Georgia"/>
              </a:rPr>
              <a:t>взгляда?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Лори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на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100%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уверена,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что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да!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0194" y="2923794"/>
            <a:ext cx="7943215" cy="3491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0025" marR="165735" indent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Ведь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год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назад,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сидя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в 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лондонском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автобусе,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она</a:t>
            </a:r>
            <a:r>
              <a:rPr sz="1800" spc="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влюбилась</a:t>
            </a:r>
            <a:r>
              <a:rPr sz="1800" spc="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в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парня,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сидящего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на</a:t>
            </a:r>
            <a:r>
              <a:rPr sz="1800" spc="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остановке. Их встреча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длилась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всего минуту.</a:t>
            </a:r>
            <a:r>
              <a:rPr sz="1800" spc="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Они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лишь</a:t>
            </a:r>
            <a:endParaRPr sz="1800">
              <a:latin typeface="Georgia"/>
              <a:cs typeface="Georgia"/>
            </a:endParaRPr>
          </a:p>
          <a:p>
            <a:pPr marL="4084320" marR="5080" indent="-234950">
              <a:lnSpc>
                <a:spcPct val="100000"/>
              </a:lnSpc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смотрели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друг на друга через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оконное </a:t>
            </a:r>
            <a:r>
              <a:rPr sz="1800" spc="-4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стекло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улыбались. После этого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красный</a:t>
            </a:r>
            <a:r>
              <a:rPr sz="1800" spc="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автобус</a:t>
            </a:r>
            <a:r>
              <a:rPr sz="1800" spc="4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увез</a:t>
            </a:r>
            <a:r>
              <a:rPr sz="1800" spc="4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Лори</a:t>
            </a:r>
            <a:r>
              <a:rPr sz="1800" spc="3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прочь 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от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ее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Автобусного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Парня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сказка</a:t>
            </a:r>
            <a:endParaRPr sz="1800">
              <a:latin typeface="Georgia"/>
              <a:cs typeface="Georgia"/>
            </a:endParaRPr>
          </a:p>
          <a:p>
            <a:pPr marL="5184775">
              <a:lnSpc>
                <a:spcPct val="100000"/>
              </a:lnSpc>
            </a:pP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закончилась.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Силвер,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Дж.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0" dirty="0">
                <a:solidFill>
                  <a:srgbClr val="2C5055"/>
                </a:solidFill>
                <a:latin typeface="Cambria"/>
                <a:cs typeface="Cambria"/>
              </a:rPr>
              <a:t>Один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60" dirty="0">
                <a:solidFill>
                  <a:srgbClr val="2C5055"/>
                </a:solidFill>
                <a:latin typeface="Cambria"/>
                <a:cs typeface="Cambria"/>
              </a:rPr>
              <a:t>день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20" dirty="0">
                <a:solidFill>
                  <a:srgbClr val="2C5055"/>
                </a:solidFill>
                <a:latin typeface="Cambria"/>
                <a:cs typeface="Cambria"/>
              </a:rPr>
              <a:t>в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0" dirty="0">
                <a:solidFill>
                  <a:srgbClr val="2C5055"/>
                </a:solidFill>
                <a:latin typeface="Cambria"/>
                <a:cs typeface="Cambria"/>
              </a:rPr>
              <a:t>декабре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/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Джози</a:t>
            </a:r>
            <a:r>
              <a:rPr sz="1600" spc="19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Силвер.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6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Москва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0" dirty="0">
                <a:solidFill>
                  <a:srgbClr val="2C5055"/>
                </a:solidFill>
                <a:latin typeface="Cambria"/>
                <a:cs typeface="Cambria"/>
              </a:rPr>
              <a:t>Иностранка</a:t>
            </a:r>
            <a:r>
              <a:rPr sz="1600" spc="21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80" dirty="0">
                <a:solidFill>
                  <a:srgbClr val="2C5055"/>
                </a:solidFill>
                <a:latin typeface="Cambria"/>
                <a:cs typeface="Cambria"/>
              </a:rPr>
              <a:t>Азбука-Аттикус,</a:t>
            </a:r>
            <a:r>
              <a:rPr sz="1600" spc="21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2019.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5" dirty="0">
                <a:solidFill>
                  <a:srgbClr val="2C5055"/>
                </a:solidFill>
                <a:latin typeface="Cambria"/>
                <a:cs typeface="Cambria"/>
              </a:rPr>
              <a:t>-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477с.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8515" y="463308"/>
            <a:ext cx="3596640" cy="5331460"/>
            <a:chOff x="318515" y="463308"/>
            <a:chExt cx="3596640" cy="53314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515" y="463308"/>
              <a:ext cx="3596640" cy="53309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539" y="655319"/>
              <a:ext cx="3226308" cy="496062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860416" y="1489836"/>
            <a:ext cx="1474470" cy="533400"/>
            <a:chOff x="4860416" y="1489836"/>
            <a:chExt cx="1474470" cy="53340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9179" y="1498104"/>
              <a:ext cx="1465326" cy="5250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0416" y="1489836"/>
              <a:ext cx="1442974" cy="50241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6414404" y="1483105"/>
            <a:ext cx="1483995" cy="563245"/>
            <a:chOff x="6414404" y="1483105"/>
            <a:chExt cx="1483995" cy="56324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2136" y="1491995"/>
              <a:ext cx="1475993" cy="5539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14404" y="1483105"/>
              <a:ext cx="1453499" cy="5320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21121" y="415290"/>
            <a:ext cx="2027555" cy="554990"/>
            <a:chOff x="5421121" y="415290"/>
            <a:chExt cx="2027555" cy="554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0011" y="423672"/>
              <a:ext cx="2018538" cy="54635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1121" y="415290"/>
              <a:ext cx="1997455" cy="52438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720716" y="1048385"/>
            <a:ext cx="3442970" cy="520700"/>
            <a:chOff x="4720716" y="1048385"/>
            <a:chExt cx="3442970" cy="5207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8971" y="1056119"/>
              <a:ext cx="3434333" cy="5128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0716" y="1048385"/>
              <a:ext cx="3411855" cy="49047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73041" y="2518917"/>
            <a:ext cx="42672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eorgia"/>
                <a:cs typeface="Georgia"/>
              </a:rPr>
              <a:t>Существует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ли любовь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с</a:t>
            </a:r>
            <a:r>
              <a:rPr sz="1800" spc="-5" dirty="0">
                <a:latin typeface="Georgia"/>
                <a:cs typeface="Georgia"/>
              </a:rPr>
              <a:t> первого 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взгляда? Лори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на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100%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уверена,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что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да!</a:t>
            </a:r>
            <a:endParaRPr sz="1800">
              <a:latin typeface="Georgia"/>
              <a:cs typeface="Georgia"/>
            </a:endParaRPr>
          </a:p>
          <a:p>
            <a:pPr marL="274320" marR="256540" algn="ctr">
              <a:lnSpc>
                <a:spcPct val="100000"/>
              </a:lnSpc>
            </a:pPr>
            <a:r>
              <a:rPr sz="1800" dirty="0">
                <a:latin typeface="Georgia"/>
                <a:cs typeface="Georgia"/>
              </a:rPr>
              <a:t>Ведь год</a:t>
            </a:r>
            <a:r>
              <a:rPr sz="1800" spc="-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назад,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сидя</a:t>
            </a:r>
            <a:r>
              <a:rPr sz="1800" dirty="0">
                <a:latin typeface="Georgia"/>
                <a:cs typeface="Georgia"/>
              </a:rPr>
              <a:t> в</a:t>
            </a:r>
            <a:r>
              <a:rPr sz="1800" spc="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лондонском </a:t>
            </a:r>
            <a:r>
              <a:rPr sz="1800" spc="-4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автобусе,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она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влюбилась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в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парня, </a:t>
            </a:r>
            <a:r>
              <a:rPr sz="180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сидящего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на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остановке.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194" y="3890898"/>
            <a:ext cx="7715884" cy="2524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0810" marR="5080" indent="7493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Их встреча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длилась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всего минуту.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Они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лишь смотрели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друг на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друга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через</a:t>
            </a:r>
            <a:r>
              <a:rPr sz="1800" spc="-2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оконное</a:t>
            </a:r>
            <a:r>
              <a:rPr sz="1800" spc="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стекло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и</a:t>
            </a:r>
            <a:r>
              <a:rPr sz="1800" spc="-1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улыбались.</a:t>
            </a:r>
            <a:endParaRPr sz="1800">
              <a:latin typeface="Georgia"/>
              <a:cs typeface="Georgia"/>
            </a:endParaRPr>
          </a:p>
          <a:p>
            <a:pPr marL="3958590" marR="27940" indent="297180" algn="just">
              <a:lnSpc>
                <a:spcPct val="100000"/>
              </a:lnSpc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После этого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красный автобус </a:t>
            </a:r>
            <a:r>
              <a:rPr sz="1800" spc="5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увез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Лори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 прочь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от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ее</a:t>
            </a:r>
            <a:r>
              <a:rPr sz="1800" spc="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Автобусного</a:t>
            </a:r>
            <a:endParaRPr sz="1800">
              <a:latin typeface="Georgia"/>
              <a:cs typeface="Georgia"/>
            </a:endParaRPr>
          </a:p>
          <a:p>
            <a:pPr marL="4264025" algn="just">
              <a:lnSpc>
                <a:spcPct val="100000"/>
              </a:lnSpc>
            </a:pP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Парня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244060"/>
                </a:solidFill>
                <a:latin typeface="Georgia"/>
                <a:cs typeface="Georgia"/>
              </a:rPr>
              <a:t>и</a:t>
            </a:r>
            <a:r>
              <a:rPr sz="1800" spc="-1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сказка</a:t>
            </a:r>
            <a:r>
              <a:rPr sz="1800" spc="-20" dirty="0">
                <a:solidFill>
                  <a:srgbClr val="244060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244060"/>
                </a:solidFill>
                <a:latin typeface="Georgia"/>
                <a:cs typeface="Georgia"/>
              </a:rPr>
              <a:t>закончилась.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Монакова,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270" dirty="0">
                <a:solidFill>
                  <a:srgbClr val="2C5055"/>
                </a:solidFill>
                <a:latin typeface="Cambria"/>
                <a:cs typeface="Cambria"/>
              </a:rPr>
              <a:t>Ю.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75" dirty="0">
                <a:solidFill>
                  <a:srgbClr val="2C5055"/>
                </a:solidFill>
                <a:latin typeface="Cambria"/>
                <a:cs typeface="Cambria"/>
              </a:rPr>
              <a:t>Говорят,</a:t>
            </a:r>
            <a:r>
              <a:rPr sz="1600" spc="21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0" dirty="0">
                <a:solidFill>
                  <a:srgbClr val="2C5055"/>
                </a:solidFill>
                <a:latin typeface="Cambria"/>
                <a:cs typeface="Cambria"/>
              </a:rPr>
              <a:t>под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00" dirty="0">
                <a:solidFill>
                  <a:srgbClr val="2C5055"/>
                </a:solidFill>
                <a:latin typeface="Cambria"/>
                <a:cs typeface="Cambria"/>
              </a:rPr>
              <a:t>Новый</a:t>
            </a:r>
            <a:r>
              <a:rPr sz="1600" spc="18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год...</a:t>
            </a:r>
            <a:r>
              <a:rPr sz="1600" spc="18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70" dirty="0">
                <a:solidFill>
                  <a:srgbClr val="2C5055"/>
                </a:solidFill>
                <a:latin typeface="Cambria"/>
                <a:cs typeface="Cambria"/>
              </a:rPr>
              <a:t>/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4" dirty="0">
                <a:solidFill>
                  <a:srgbClr val="2C5055"/>
                </a:solidFill>
                <a:latin typeface="Cambria"/>
                <a:cs typeface="Cambria"/>
              </a:rPr>
              <a:t>Юлия</a:t>
            </a:r>
            <a:r>
              <a:rPr sz="1600" spc="20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Монакова.</a:t>
            </a:r>
            <a:r>
              <a:rPr sz="1600" spc="210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Санкт-Петербург</a:t>
            </a:r>
            <a:r>
              <a:rPr sz="1600" spc="19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85" dirty="0">
                <a:solidFill>
                  <a:srgbClr val="2C5055"/>
                </a:solidFill>
                <a:latin typeface="Cambria"/>
                <a:cs typeface="Cambria"/>
              </a:rPr>
              <a:t>: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55" dirty="0">
                <a:solidFill>
                  <a:srgbClr val="2C5055"/>
                </a:solidFill>
                <a:latin typeface="Cambria"/>
                <a:cs typeface="Cambria"/>
              </a:rPr>
              <a:t>Антология,</a:t>
            </a:r>
            <a:r>
              <a:rPr sz="1600" spc="22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10" dirty="0">
                <a:solidFill>
                  <a:srgbClr val="2C5055"/>
                </a:solidFill>
                <a:latin typeface="Cambria"/>
                <a:cs typeface="Cambria"/>
              </a:rPr>
              <a:t>2015.</a:t>
            </a:r>
            <a:r>
              <a:rPr sz="1600" spc="17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2C5055"/>
                </a:solidFill>
                <a:latin typeface="Cambria"/>
                <a:cs typeface="Cambria"/>
              </a:rPr>
              <a:t>–</a:t>
            </a:r>
            <a:r>
              <a:rPr sz="1600" spc="16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95" dirty="0">
                <a:solidFill>
                  <a:srgbClr val="2C5055"/>
                </a:solidFill>
                <a:latin typeface="Cambria"/>
                <a:cs typeface="Cambria"/>
              </a:rPr>
              <a:t>286</a:t>
            </a:r>
            <a:r>
              <a:rPr sz="1600" spc="155" dirty="0">
                <a:solidFill>
                  <a:srgbClr val="2C5055"/>
                </a:solidFill>
                <a:latin typeface="Cambria"/>
                <a:cs typeface="Cambria"/>
              </a:rPr>
              <a:t> </a:t>
            </a:r>
            <a:r>
              <a:rPr sz="1600" spc="150" dirty="0">
                <a:solidFill>
                  <a:srgbClr val="2C5055"/>
                </a:solidFill>
                <a:latin typeface="Cambria"/>
                <a:cs typeface="Cambria"/>
              </a:rPr>
              <a:t>с.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47472" y="428244"/>
            <a:ext cx="3491865" cy="5072380"/>
            <a:chOff x="347472" y="428244"/>
            <a:chExt cx="3491865" cy="507238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472" y="428244"/>
              <a:ext cx="3491484" cy="50718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9496" y="620268"/>
              <a:ext cx="3121152" cy="470154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795520" y="1750822"/>
            <a:ext cx="3298190" cy="420370"/>
            <a:chOff x="4795520" y="1750822"/>
            <a:chExt cx="3298190" cy="42037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3648" y="1758683"/>
              <a:ext cx="1194053" cy="41225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95520" y="1750822"/>
              <a:ext cx="1172591" cy="3896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45708" y="1766303"/>
              <a:ext cx="2047493" cy="4031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37961" y="1757680"/>
              <a:ext cx="2025522" cy="3807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753</Words>
  <Application>Microsoft Office PowerPoint</Application>
  <PresentationFormat>Экран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Cambria</vt:lpstr>
      <vt:lpstr>Georgia</vt:lpstr>
      <vt:lpstr>Tahoma</vt:lpstr>
      <vt:lpstr>Office Theme</vt:lpstr>
      <vt:lpstr>Презентация PowerPoint</vt:lpstr>
      <vt:lpstr>Презентация PowerPoint</vt:lpstr>
      <vt:lpstr>Две главные героини, две параллельные истории двух женщин,  потерявших своих сыновей, рассказанные  каждой от первого лица.</vt:lpstr>
      <vt:lpstr>1947 год. Послевоенный Амстердам.  Десятилетний Томас живет вдвоем</vt:lpstr>
      <vt:lpstr>Уютная книга, рассказывающая о девушке Джози, которая, стремясь  "искупить" свои детские шалости,</vt:lpstr>
      <vt:lpstr>Печальная и радостная, как само Рождество, история о людях,  которые всю жизнь искали друг друга,  бродили в потемках</vt:lpstr>
      <vt:lpstr>Странная и притягательная история о Феврале, который продолжается  более 900 дней. Когда он наступает,  о весне, лете, осени остается только</vt:lpstr>
      <vt:lpstr>Существует ли любовь с первого взгляда? Лори на 100% уверена, что да!</vt:lpstr>
      <vt:lpstr>Существует ли любовь с первого  взгляда? Лори на 100% уверена, что да! Ведь год назад, сидя в лондонском  автобусе, она влюбилась в парня,  сидящего на остановке.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Зимнее чтение – Рождество и Крещение</dc:title>
  <dc:creator>Admin</dc:creator>
  <cp:lastModifiedBy>Andreeva Landyshka</cp:lastModifiedBy>
  <cp:revision>1</cp:revision>
  <dcterms:created xsi:type="dcterms:W3CDTF">2021-12-24T05:42:30Z</dcterms:created>
  <dcterms:modified xsi:type="dcterms:W3CDTF">2021-12-24T05:44:33Z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2021-12-24T00:00:00Z</vt:filetime>
  </property>
</Properties>
</file>